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72" r:id="rId8"/>
    <p:sldId id="4374" r:id="rId9"/>
    <p:sldId id="4375" r:id="rId10"/>
    <p:sldId id="4376" r:id="rId11"/>
    <p:sldId id="4377"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2"/>
            <p14:sldId id="4374"/>
            <p14:sldId id="4375"/>
            <p14:sldId id="4376"/>
            <p14:sldId id="4377"/>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51" autoAdjust="0"/>
    <p:restoredTop sz="51518" autoAdjust="0"/>
  </p:normalViewPr>
  <p:slideViewPr>
    <p:cSldViewPr snapToGrid="0">
      <p:cViewPr varScale="1">
        <p:scale>
          <a:sx n="109" d="100"/>
          <a:sy n="109" d="100"/>
        </p:scale>
        <p:origin x="272"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 3:13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 3:13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3:13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enable users to sign in and grant the app permissions to act on the user’s behalf.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3:13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Now let's see how to create and configure a web </a:t>
            </a:r>
            <a:r>
              <a:rPr lang="en-US" sz="900" b="1" i="0" u="none" strike="noStrike" kern="1200" dirty="0">
                <a:solidFill>
                  <a:schemeClr val="tx1"/>
                </a:solidFill>
                <a:effectLst/>
                <a:latin typeface="Segoe UI Light" pitchFamily="34" charset="0"/>
                <a:ea typeface="+mn-ea"/>
                <a:cs typeface="+mn-cs"/>
              </a:rPr>
              <a:t>API</a:t>
            </a:r>
            <a:r>
              <a:rPr lang="en-US" sz="900" b="0" i="0" u="none" strike="noStrike" kern="1200" dirty="0">
                <a:solidFill>
                  <a:schemeClr val="tx1"/>
                </a:solidFill>
                <a:effectLst/>
                <a:latin typeface="Segoe UI Light" pitchFamily="34" charset="0"/>
                <a:ea typeface="+mn-ea"/>
                <a:cs typeface="+mn-cs"/>
              </a:rPr>
              <a:t> so that it can access a secured web API on behalf of a signed in user.</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web application to authenticate with Microsoft identity when it requests an access token on behalf of the signed in user.</a:t>
            </a:r>
          </a:p>
          <a:p>
            <a:endParaRPr lang="en-US" dirty="0"/>
          </a:p>
          <a:p>
            <a:r>
              <a:rPr lang="en-US" dirty="0"/>
              <a:t>Web apps that call web APIs are *confidential client* applications. That's why they register a secret (an application password or certificate) with Azure 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4267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the web application that will allow the user to sign in and then access the secured web API.</a:t>
            </a:r>
          </a:p>
          <a:p>
            <a:endParaRPr lang="en-US" dirty="0"/>
          </a:p>
          <a:p>
            <a:r>
              <a:rPr lang="en-US" dirty="0"/>
              <a:t>Create a new ASP.NET Core MVC application using the following command, followed by installing a few NuGet packages to support and Microsoft identity.</a:t>
            </a:r>
          </a:p>
          <a:p>
            <a:endParaRPr lang="en-US" dirty="0"/>
          </a:p>
          <a:p>
            <a:r>
              <a:rPr lang="en-US" dirty="0"/>
              <a:t>Now update the project to associate it with the Azure AD app you registered for the web app. Open the **</a:t>
            </a:r>
            <a:r>
              <a:rPr lang="en-US" dirty="0" err="1"/>
              <a:t>appsettings.json</a:t>
            </a:r>
            <a:r>
              <a:rPr lang="en-US" dirty="0"/>
              <a:t>** file and set the details of the registered Azure AD application you previously created. This includes details such as:</a:t>
            </a:r>
          </a:p>
          <a:p>
            <a:endParaRPr lang="en-US" dirty="0"/>
          </a:p>
          <a:p>
            <a:r>
              <a:rPr lang="en-US" dirty="0"/>
              <a:t>- **Domain**: the domain of your Azure AD tenant where you registered the Azure AD application</a:t>
            </a:r>
          </a:p>
          <a:p>
            <a:r>
              <a:rPr lang="en-US" dirty="0"/>
              <a:t>- **</a:t>
            </a:r>
            <a:r>
              <a:rPr lang="en-US" dirty="0" err="1"/>
              <a:t>TenantId</a:t>
            </a:r>
            <a:r>
              <a:rPr lang="en-US" dirty="0"/>
              <a:t>**: the ID of your Azure AD tenant where you registered the Azure AD application</a:t>
            </a:r>
          </a:p>
          <a:p>
            <a:r>
              <a:rPr lang="en-US" dirty="0"/>
              <a:t>- **</a:t>
            </a:r>
            <a:r>
              <a:rPr lang="en-US" dirty="0" err="1"/>
              <a:t>ClientId</a:t>
            </a:r>
            <a:r>
              <a:rPr lang="en-US" dirty="0"/>
              <a:t>**: the ID of your Azure AD application</a:t>
            </a:r>
          </a:p>
          <a:p>
            <a:r>
              <a:rPr lang="en-US" dirty="0"/>
              <a:t>- **</a:t>
            </a:r>
            <a:r>
              <a:rPr lang="en-US" dirty="0" err="1"/>
              <a:t>ClientSecret</a:t>
            </a:r>
            <a:r>
              <a:rPr lang="en-US" dirty="0"/>
              <a:t>**: the secret of your Azure AD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590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configure the web app's authentication by updating the `</a:t>
            </a:r>
            <a:r>
              <a:rPr lang="en-US" dirty="0" err="1"/>
              <a:t>ConfigureServices</a:t>
            </a:r>
            <a:r>
              <a:rPr lang="en-US" dirty="0"/>
              <a:t>()` method in the `Startup` class for the project:</a:t>
            </a:r>
          </a:p>
          <a:p>
            <a:endParaRPr lang="en-US" dirty="0"/>
          </a:p>
          <a:p>
            <a:r>
              <a:rPr lang="en-US" dirty="0"/>
              <a:t>First, configure the web app to support authentication with Microsoft identity using the details from the **</a:t>
            </a:r>
            <a:r>
              <a:rPr lang="en-US" dirty="0" err="1"/>
              <a:t>appsettings.file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9762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configure the app's services to support the user signing in to Azure AD and providing an authorization code to the web app. The web app takes this authorization code and exchanges it for an access token using the Azure AD token issuing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0848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controllers to implement the pages on the site. </a:t>
            </a:r>
          </a:p>
          <a:p>
            <a:endParaRPr lang="en-US" dirty="0"/>
          </a:p>
          <a:p>
            <a:r>
              <a:rPr lang="en-US" dirty="0"/>
              <a:t>When the user requests one of these pages, the web app already has an access token for the user. This token is used, in addition to the web app's Azure AD app details, to obtain a new access token. The resulting access token is intended to be used with the web API but is for the web app to use.</a:t>
            </a:r>
          </a:p>
          <a:p>
            <a:endParaRPr lang="en-US" dirty="0"/>
          </a:p>
          <a:p>
            <a:r>
              <a:rPr lang="en-US" dirty="0"/>
              <a:t>Each controller's method, representing a page, can then use this `</a:t>
            </a:r>
            <a:r>
              <a:rPr lang="en-US" dirty="0" err="1"/>
              <a:t>GetTokenForUser</a:t>
            </a:r>
            <a:r>
              <a:rPr lang="en-US" dirty="0"/>
              <a:t>()` method to issue a request to the web API with this new access token: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228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3:13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On-behalf-of flow</a:t>
            </a:r>
          </a:p>
          <a:p>
            <a:pPr>
              <a:spcBef>
                <a:spcPts val="1200"/>
              </a:spcBef>
            </a:pPr>
            <a:endParaRPr lang="en-US" sz="2000" dirty="0"/>
          </a:p>
          <a:p>
            <a:pPr>
              <a:spcBef>
                <a:spcPts val="1200"/>
              </a:spcBef>
            </a:pPr>
            <a:r>
              <a:rPr lang="en-US" sz="2000" dirty="0"/>
              <a:t>Create Microsoft-identity secured web apps</a:t>
            </a:r>
          </a:p>
          <a:p>
            <a:pPr>
              <a:spcBef>
                <a:spcPts val="1200"/>
              </a:spcBef>
            </a:pPr>
            <a:endParaRPr lang="en-US" sz="2000" dirty="0"/>
          </a:p>
          <a:p>
            <a:pPr>
              <a:spcBef>
                <a:spcPts val="1200"/>
              </a:spcBef>
            </a:pPr>
            <a:r>
              <a:rPr lang="en-US" sz="2000" dirty="0"/>
              <a:t>Configure web apps to call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362F85C6-1698-0C40-A2B0-DFED7FE796C1}"/>
              </a:ext>
            </a:extLst>
          </p:cNvPr>
          <p:cNvPicPr>
            <a:picLocks noGrp="1" noChangeAspect="1"/>
          </p:cNvPicPr>
          <p:nvPr>
            <p:ph sz="quarter" idx="17"/>
          </p:nvPr>
        </p:nvPicPr>
        <p:blipFill>
          <a:blip r:embed="rId3"/>
          <a:stretch>
            <a:fillRect/>
          </a:stretch>
        </p:blipFill>
        <p:spPr>
          <a:xfrm>
            <a:off x="933450" y="2374510"/>
            <a:ext cx="4621213" cy="1704168"/>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apps</a:t>
            </a:r>
          </a:p>
        </p:txBody>
      </p:sp>
      <p:sp>
        <p:nvSpPr>
          <p:cNvPr id="15" name="Text Placeholder 14">
            <a:extLst>
              <a:ext uri="{FF2B5EF4-FFF2-40B4-BE49-F238E27FC236}">
                <a16:creationId xmlns:a16="http://schemas.microsoft.com/office/drawing/2014/main" id="{B6385CA8-3B64-054D-901E-DD8EBC3D37B9}"/>
              </a:ext>
            </a:extLst>
          </p:cNvPr>
          <p:cNvSpPr>
            <a:spLocks noGrp="1"/>
          </p:cNvSpPr>
          <p:nvPr>
            <p:ph type="body" sz="quarter" idx="11"/>
          </p:nvPr>
        </p:nvSpPr>
        <p:spPr>
          <a:xfrm>
            <a:off x="465138" y="5026024"/>
            <a:ext cx="5527100" cy="213776"/>
          </a:xfrm>
        </p:spPr>
        <p:txBody>
          <a:bodyPr/>
          <a:lstStyle/>
          <a:p>
            <a:r>
              <a:rPr lang="en-US" dirty="0"/>
              <a:t>Register a new Azure AD app</a:t>
            </a:r>
          </a:p>
        </p:txBody>
      </p:sp>
      <p:sp>
        <p:nvSpPr>
          <p:cNvPr id="16" name="Text Placeholder 15">
            <a:extLst>
              <a:ext uri="{FF2B5EF4-FFF2-40B4-BE49-F238E27FC236}">
                <a16:creationId xmlns:a16="http://schemas.microsoft.com/office/drawing/2014/main" id="{BB9EC7E5-4B8A-A54E-B66E-45B9D6AAAAEF}"/>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14" name="Content Placeholder 13">
            <a:extLst>
              <a:ext uri="{FF2B5EF4-FFF2-40B4-BE49-F238E27FC236}">
                <a16:creationId xmlns:a16="http://schemas.microsoft.com/office/drawing/2014/main" id="{CE2183DE-0001-7348-AC48-349A8CE60F87}"/>
              </a:ext>
            </a:extLst>
          </p:cNvPr>
          <p:cNvPicPr>
            <a:picLocks noGrp="1" noChangeAspect="1"/>
          </p:cNvPicPr>
          <p:nvPr>
            <p:ph sz="quarter" idx="19"/>
          </p:nvPr>
        </p:nvPicPr>
        <p:blipFill>
          <a:blip r:embed="rId4"/>
          <a:stretch>
            <a:fillRect/>
          </a:stretch>
        </p:blipFill>
        <p:spPr>
          <a:xfrm>
            <a:off x="7120128" y="1728821"/>
            <a:ext cx="4340351" cy="3040422"/>
          </a:xfrm>
        </p:spPr>
      </p:pic>
    </p:spTree>
    <p:extLst>
      <p:ext uri="{BB962C8B-B14F-4D97-AF65-F5344CB8AC3E}">
        <p14:creationId xmlns:p14="http://schemas.microsoft.com/office/powerpoint/2010/main" val="913572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applications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678204"/>
          </a:xfrm>
        </p:spPr>
        <p:txBody>
          <a:bodyPr/>
          <a:lstStyle/>
          <a:p>
            <a:r>
              <a:rPr lang="en-US" dirty="0"/>
              <a:t>Create .NET Core project</a:t>
            </a:r>
          </a:p>
          <a:p>
            <a:endParaRPr lang="en-US" dirty="0"/>
          </a:p>
          <a:p>
            <a:r>
              <a:rPr lang="en-US" dirty="0"/>
              <a:t>Use the </a:t>
            </a:r>
            <a:r>
              <a:rPr lang="en-US" dirty="0">
                <a:latin typeface="Courier New" panose="02070309020205020404" pitchFamily="49" charset="0"/>
                <a:cs typeface="Courier New" panose="02070309020205020404" pitchFamily="49" charset="0"/>
              </a:rPr>
              <a:t>--auth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r>
              <a:rPr lang="en-US" dirty="0"/>
              <a:t> option when creating the project</a:t>
            </a:r>
          </a:p>
          <a:p>
            <a:pPr marL="342900" indent="-342900">
              <a:buFont typeface="Arial" panose="020B0604020202020204" pitchFamily="34" charset="0"/>
              <a:buChar char="•"/>
            </a:pPr>
            <a:r>
              <a:rPr lang="en-US" dirty="0"/>
              <a:t>Includes auth scaffolding classes and code to simplify project configuration</a:t>
            </a:r>
          </a:p>
          <a:p>
            <a:pPr marL="342900" indent="-342900">
              <a:buFont typeface="Arial" panose="020B0604020202020204" pitchFamily="34" charset="0"/>
              <a:buChar char="•"/>
            </a:pPr>
            <a:endParaRPr lang="en-US" dirty="0"/>
          </a:p>
          <a:p>
            <a:r>
              <a:rPr lang="en-US" dirty="0"/>
              <a:t>Add Microsoft identity packages to include the MSAL in the project</a:t>
            </a:r>
          </a:p>
          <a:p>
            <a:endParaRPr lang="en-US" dirty="0"/>
          </a:p>
          <a:p>
            <a:r>
              <a:rPr lang="en-US" dirty="0">
                <a:latin typeface="Courier New" panose="02070309020205020404" pitchFamily="49" charset="0"/>
                <a:cs typeface="Courier New" panose="02070309020205020404" pitchFamily="49" charset="0"/>
              </a:rPr>
              <a:t>dotnet new </a:t>
            </a:r>
            <a:r>
              <a:rPr lang="en-US" dirty="0" err="1">
                <a:latin typeface="Courier New" panose="02070309020205020404" pitchFamily="49" charset="0"/>
                <a:cs typeface="Courier New" panose="02070309020205020404" pitchFamily="49" charset="0"/>
              </a:rPr>
              <a:t>mvc</a:t>
            </a:r>
            <a:r>
              <a:rPr lang="en-US" dirty="0">
                <a:latin typeface="Courier New" panose="02070309020205020404" pitchFamily="49" charset="0"/>
                <a:cs typeface="Courier New" panose="02070309020205020404" pitchFamily="49" charset="0"/>
              </a:rPr>
              <a:t> --auth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Microsoft.Identity.Client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Microsoft.Extensions.Configuration</a:t>
            </a:r>
            <a:endParaRPr lang="en-US" dirty="0">
              <a:latin typeface="Courier New" panose="02070309020205020404" pitchFamily="49" charset="0"/>
              <a:cs typeface="Courier New" panose="02070309020205020404" pitchFamily="49" charset="0"/>
            </a:endParaRPr>
          </a:p>
          <a:p>
            <a:endParaRPr lang="en-US" dirty="0"/>
          </a:p>
          <a:p>
            <a:r>
              <a:rPr lang="en-US" dirty="0"/>
              <a:t>Update the project’s </a:t>
            </a:r>
            <a:r>
              <a:rPr lang="en-US" b="1" dirty="0" err="1"/>
              <a:t>appsettings.json</a:t>
            </a:r>
            <a:r>
              <a:rPr lang="en-US" dirty="0"/>
              <a:t> file to include the domain, tenant ID, client ID and client secret of the registered Azure AD app associated with the web app</a:t>
            </a:r>
          </a:p>
        </p:txBody>
      </p:sp>
    </p:spTree>
    <p:extLst>
      <p:ext uri="{BB962C8B-B14F-4D97-AF65-F5344CB8AC3E}">
        <p14:creationId xmlns:p14="http://schemas.microsoft.com/office/powerpoint/2010/main" val="3992129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configure and load an instance of a confidential client</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696670"/>
          </a:xfrm>
        </p:spPr>
        <p:txBody>
          <a:bodyPr/>
          <a:lstStyle/>
          <a:p>
            <a:r>
              <a:rPr lang="en-US" sz="1800" dirty="0" err="1">
                <a:latin typeface="Courier New" panose="02070309020205020404" pitchFamily="49" charset="0"/>
                <a:cs typeface="Courier New" panose="02070309020205020404" pitchFamily="49" charset="0"/>
              </a:rPr>
              <a:t>services.AddAuthentication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AzureADDefaults.AuthenticationScheme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AddAzureAD</a:t>
            </a:r>
            <a:r>
              <a:rPr lang="en-US" sz="1800" dirty="0">
                <a:latin typeface="Courier New" panose="02070309020205020404" pitchFamily="49" charset="0"/>
                <a:cs typeface="Courier New" panose="02070309020205020404" pitchFamily="49" charset="0"/>
              </a:rPr>
              <a:t>(options =&gt; </a:t>
            </a:r>
            <a:r>
              <a:rPr lang="en-US" sz="1800" dirty="0" err="1">
                <a:latin typeface="Courier New" panose="02070309020205020404" pitchFamily="49" charset="0"/>
                <a:cs typeface="Courier New" panose="02070309020205020404" pitchFamily="49" charset="0"/>
              </a:rPr>
              <a:t>Configuration.Bind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AzureAd</a:t>
            </a:r>
            <a:r>
              <a:rPr lang="en-US" sz="1800" dirty="0">
                <a:latin typeface="Courier New" panose="02070309020205020404" pitchFamily="49" charset="0"/>
                <a:cs typeface="Courier New" panose="02070309020205020404" pitchFamily="49" charset="0"/>
              </a:rPr>
              <a:t>", options));</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var </a:t>
            </a:r>
            <a:r>
              <a:rPr lang="en-US" sz="1800" dirty="0" err="1">
                <a:latin typeface="Courier New" panose="02070309020205020404" pitchFamily="49" charset="0"/>
                <a:cs typeface="Courier New" panose="02070309020205020404" pitchFamily="49" charset="0"/>
              </a:rPr>
              <a:t>appSettings</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AzureADOptions</a:t>
            </a:r>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Configuration.Bind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AzureAd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appSettings</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var application = </a:t>
            </a:r>
            <a:r>
              <a:rPr lang="en-US" sz="1800" dirty="0" err="1">
                <a:latin typeface="Courier New" panose="02070309020205020404" pitchFamily="49" charset="0"/>
                <a:cs typeface="Courier New" panose="02070309020205020404" pitchFamily="49" charset="0"/>
              </a:rPr>
              <a:t>ConfidentialClientApplicationBuilder.Create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appSettings.ClientId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WithAuthority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appSettings.Instance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appSettings.TenantId</a:t>
            </a:r>
            <a:r>
              <a:rPr lang="en-US" sz="1800" dirty="0">
                <a:latin typeface="Courier New" panose="02070309020205020404" pitchFamily="49" charset="0"/>
                <a:cs typeface="Courier New" panose="02070309020205020404" pitchFamily="49" charset="0"/>
              </a:rPr>
              <a:t> + "/v2.0/")</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WithRedirectUri</a:t>
            </a:r>
            <a:r>
              <a:rPr lang="en-US" sz="1800" dirty="0">
                <a:latin typeface="Courier New" panose="02070309020205020404" pitchFamily="49" charset="0"/>
                <a:cs typeface="Courier New" panose="02070309020205020404" pitchFamily="49" charset="0"/>
              </a:rPr>
              <a:t>("https://localhost:5001" + </a:t>
            </a:r>
            <a:r>
              <a:rPr lang="en-US" sz="1800" dirty="0" err="1">
                <a:latin typeface="Courier New" panose="02070309020205020404" pitchFamily="49" charset="0"/>
                <a:cs typeface="Courier New" panose="02070309020205020404" pitchFamily="49" charset="0"/>
              </a:rPr>
              <a:t>appSettings.CallbackPath</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WithClientSecret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appSettings.ClientSecret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.Build();</a:t>
            </a:r>
          </a:p>
          <a:p>
            <a:r>
              <a:rPr lang="en-US" sz="1800" dirty="0" err="1">
                <a:latin typeface="Courier New" panose="02070309020205020404" pitchFamily="49" charset="0"/>
                <a:cs typeface="Courier New" panose="02070309020205020404" pitchFamily="49" charset="0"/>
              </a:rPr>
              <a:t>services.AddSingleton</a:t>
            </a:r>
            <a:r>
              <a:rPr lang="en-US" sz="1800" dirty="0">
                <a:latin typeface="Courier New" panose="02070309020205020404" pitchFamily="49" charset="0"/>
                <a:cs typeface="Courier New" panose="02070309020205020404" pitchFamily="49" charset="0"/>
              </a:rPr>
              <a:t>(application);</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61669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app’s services to support user sign-in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272619"/>
            <a:ext cx="11533187" cy="5739263"/>
          </a:xfrm>
        </p:spPr>
        <p:txBody>
          <a:bodyPr/>
          <a:lstStyle/>
          <a:p>
            <a:r>
              <a:rPr lang="en-US" sz="1100" dirty="0" err="1">
                <a:latin typeface="Courier New" panose="02070309020205020404" pitchFamily="49" charset="0"/>
                <a:cs typeface="Courier New" panose="02070309020205020404" pitchFamily="49" charset="0"/>
              </a:rPr>
              <a:t>services.Configure</a:t>
            </a:r>
            <a:r>
              <a:rPr lang="en-US" sz="1100" dirty="0">
                <a:latin typeface="Courier New" panose="02070309020205020404" pitchFamily="49" charset="0"/>
                <a:cs typeface="Courier New" panose="02070309020205020404" pitchFamily="49" charset="0"/>
              </a:rPr>
              <a:t>&lt;</a:t>
            </a:r>
            <a:r>
              <a:rPr lang="en-US" sz="1100" dirty="0" err="1">
                <a:latin typeface="Courier New" panose="02070309020205020404" pitchFamily="49" charset="0"/>
                <a:cs typeface="Courier New" panose="02070309020205020404" pitchFamily="49" charset="0"/>
              </a:rPr>
              <a:t>OpenIdConnectOptions</a:t>
            </a:r>
            <a:r>
              <a:rPr lang="en-US" sz="1100" dirty="0">
                <a:latin typeface="Courier New" panose="02070309020205020404" pitchFamily="49" charset="0"/>
                <a:cs typeface="Courier New" panose="02070309020205020404" pitchFamily="49" charset="0"/>
              </a:rPr>
              <a:t>&gt;(</a:t>
            </a:r>
            <a:r>
              <a:rPr lang="en-US" sz="1100" dirty="0" err="1">
                <a:latin typeface="Courier New" panose="02070309020205020404" pitchFamily="49" charset="0"/>
                <a:cs typeface="Courier New" panose="02070309020205020404" pitchFamily="49" charset="0"/>
              </a:rPr>
              <a:t>AzureADDefaults.OpenIdScheme</a:t>
            </a:r>
            <a:r>
              <a:rPr lang="en-US" sz="1100" dirty="0">
                <a:latin typeface="Courier New" panose="02070309020205020404" pitchFamily="49" charset="0"/>
                <a:cs typeface="Courier New" panose="02070309020205020404" pitchFamily="49" charset="0"/>
              </a:rPr>
              <a:t>, options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options.Authority</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options.Authority</a:t>
            </a:r>
            <a:r>
              <a:rPr lang="en-US" sz="1100" dirty="0">
                <a:latin typeface="Courier New" panose="02070309020205020404" pitchFamily="49" charset="0"/>
                <a:cs typeface="Courier New" panose="02070309020205020404" pitchFamily="49" charset="0"/>
              </a:rPr>
              <a:t> + "/v2.0/";</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options.ResponseType</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OpenIdConnectResponseType.CodeIdToken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options.Scope.Add</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offline_access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Constants.ProductCatalogAPI.SCOPES.ForEach</a:t>
            </a:r>
            <a:r>
              <a:rPr lang="en-US" sz="1100" dirty="0">
                <a:latin typeface="Courier New" panose="02070309020205020404" pitchFamily="49" charset="0"/>
                <a:cs typeface="Courier New" panose="02070309020205020404" pitchFamily="49" charset="0"/>
              </a:rPr>
              <a:t>(s =&gt; </a:t>
            </a:r>
            <a:r>
              <a:rPr lang="en-US" sz="1100" dirty="0" err="1">
                <a:latin typeface="Courier New" panose="02070309020205020404" pitchFamily="49" charset="0"/>
                <a:cs typeface="Courier New" panose="02070309020205020404" pitchFamily="49" charset="0"/>
              </a:rPr>
              <a:t>options.Scope.Add</a:t>
            </a:r>
            <a:r>
              <a:rPr lang="en-US" sz="1100" dirty="0">
                <a:latin typeface="Courier New" panose="02070309020205020404" pitchFamily="49" charset="0"/>
                <a:cs typeface="Courier New" panose="02070309020205020404" pitchFamily="49" charset="0"/>
              </a:rPr>
              <a:t>(s));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options.TokenValidationParameters.NameClaimType</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preferred_username</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var handler = </a:t>
            </a:r>
            <a:r>
              <a:rPr lang="en-US" sz="1100" dirty="0" err="1">
                <a:latin typeface="Courier New" panose="02070309020205020404" pitchFamily="49" charset="0"/>
                <a:cs typeface="Courier New" panose="02070309020205020404" pitchFamily="49" charset="0"/>
              </a:rPr>
              <a:t>options.Events.OnAuthorizationCodeReceived</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options.Events.OnAuthorizationCodeReceived</a:t>
            </a:r>
            <a:r>
              <a:rPr lang="en-US" sz="1100" dirty="0">
                <a:latin typeface="Courier New" panose="02070309020205020404" pitchFamily="49" charset="0"/>
                <a:cs typeface="Courier New" panose="02070309020205020404" pitchFamily="49" charset="0"/>
              </a:rPr>
              <a:t> = async context =&gt;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context.HandleCodeRedemption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context.HttpContext.User.Claims.Any</a:t>
            </a:r>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context.HttpContext.User.Identity</a:t>
            </a:r>
            <a:r>
              <a:rPr lang="en-US" sz="1100" dirty="0">
                <a:latin typeface="Courier New" panose="02070309020205020404" pitchFamily="49" charset="0"/>
                <a:cs typeface="Courier New" panose="02070309020205020404" pitchFamily="49" charset="0"/>
              </a:rPr>
              <a:t> as </a:t>
            </a:r>
            <a:r>
              <a:rPr lang="en-US" sz="1100" dirty="0" err="1">
                <a:latin typeface="Courier New" panose="02070309020205020404" pitchFamily="49" charset="0"/>
                <a:cs typeface="Courier New" panose="02070309020205020404" pitchFamily="49" charset="0"/>
              </a:rPr>
              <a:t>ClaimsIdentity</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AddClaims</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context.Principal.Claims</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var token = await </a:t>
            </a:r>
            <a:r>
              <a:rPr lang="en-US" sz="1100" dirty="0" err="1">
                <a:latin typeface="Courier New" panose="02070309020205020404" pitchFamily="49" charset="0"/>
                <a:cs typeface="Courier New" panose="02070309020205020404" pitchFamily="49" charset="0"/>
              </a:rPr>
              <a:t>application.AcquireTokenByAuthorizationCode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options.Scope</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context.ProtocolMessage.Code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ExecuteAsync</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context.HandleCodeRedemption</a:t>
            </a:r>
            <a:r>
              <a:rPr lang="en-US" sz="1100" dirty="0">
                <a:latin typeface="Courier New" panose="02070309020205020404" pitchFamily="49" charset="0"/>
                <a:cs typeface="Courier New" panose="02070309020205020404" pitchFamily="49" charset="0"/>
              </a:rPr>
              <a:t>(null, </a:t>
            </a:r>
            <a:r>
              <a:rPr lang="en-US" sz="1100" dirty="0" err="1">
                <a:latin typeface="Courier New" panose="02070309020205020404" pitchFamily="49" charset="0"/>
                <a:cs typeface="Courier New" panose="02070309020205020404" pitchFamily="49" charset="0"/>
              </a:rPr>
              <a:t>token.IdToken</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await handler(context).</a:t>
            </a:r>
            <a:r>
              <a:rPr lang="en-US" sz="1100" dirty="0" err="1">
                <a:latin typeface="Courier New" panose="02070309020205020404" pitchFamily="49" charset="0"/>
                <a:cs typeface="Courier New" panose="02070309020205020404" pitchFamily="49" charset="0"/>
              </a:rPr>
              <a:t>ConfigureAwait</a:t>
            </a:r>
            <a:r>
              <a:rPr lang="en-US" sz="1100" dirty="0">
                <a:latin typeface="Courier New" panose="02070309020205020404" pitchFamily="49" charset="0"/>
                <a:cs typeface="Courier New" panose="02070309020205020404" pitchFamily="49" charset="0"/>
              </a:rPr>
              <a:t>(false);</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3096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Acquiring tokens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192213"/>
            <a:ext cx="11533187" cy="5102935"/>
          </a:xfrm>
        </p:spPr>
        <p:txBody>
          <a:bodyPr/>
          <a:lstStyle/>
          <a:p>
            <a:r>
              <a:rPr lang="en-US" sz="1200" dirty="0">
                <a:latin typeface="Courier New" panose="02070309020205020404" pitchFamily="49" charset="0"/>
                <a:cs typeface="Courier New" panose="02070309020205020404" pitchFamily="49" charset="0"/>
              </a:rPr>
              <a:t>private async Task&lt;string&gt; </a:t>
            </a:r>
            <a:r>
              <a:rPr lang="en-US" sz="1200" dirty="0" err="1">
                <a:latin typeface="Courier New" panose="02070309020205020404" pitchFamily="49" charset="0"/>
                <a:cs typeface="Courier New" panose="02070309020205020404" pitchFamily="49" charset="0"/>
              </a:rPr>
              <a:t>GetTokenForUser</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var </a:t>
            </a:r>
            <a:r>
              <a:rPr lang="en-US" sz="1200" dirty="0" err="1">
                <a:latin typeface="Courier New" panose="02070309020205020404" pitchFamily="49" charset="0"/>
                <a:cs typeface="Courier New" panose="02070309020205020404" pitchFamily="49" charset="0"/>
              </a:rPr>
              <a:t>acctId</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User.FindFirstValue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Constants.ClaimIds.UserObjectId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User.FindFirstValue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Constants.ClaimIds.TenantId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IAccount</a:t>
            </a:r>
            <a:r>
              <a:rPr lang="en-US" sz="1200" dirty="0">
                <a:latin typeface="Courier New" panose="02070309020205020404" pitchFamily="49" charset="0"/>
                <a:cs typeface="Courier New" panose="02070309020205020404" pitchFamily="49" charset="0"/>
              </a:rPr>
              <a:t> account = await </a:t>
            </a:r>
            <a:r>
              <a:rPr lang="en-US" sz="1200" dirty="0" err="1">
                <a:latin typeface="Courier New" panose="02070309020205020404" pitchFamily="49" charset="0"/>
                <a:cs typeface="Courier New" panose="02070309020205020404" pitchFamily="49" charset="0"/>
              </a:rPr>
              <a:t>application.GetAccountAsync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acctId</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var </a:t>
            </a:r>
            <a:r>
              <a:rPr lang="en-US" sz="1200" dirty="0" err="1">
                <a:latin typeface="Courier New" panose="02070309020205020404" pitchFamily="49" charset="0"/>
                <a:cs typeface="Courier New" panose="02070309020205020404" pitchFamily="49" charset="0"/>
              </a:rPr>
              <a:t>authResult</a:t>
            </a:r>
            <a:r>
              <a:rPr lang="en-US" sz="1200" dirty="0">
                <a:latin typeface="Courier New" panose="02070309020205020404" pitchFamily="49" charset="0"/>
                <a:cs typeface="Courier New" panose="02070309020205020404" pitchFamily="49" charset="0"/>
              </a:rPr>
              <a:t> = await </a:t>
            </a:r>
            <a:r>
              <a:rPr lang="en-US" sz="1200" dirty="0" err="1">
                <a:latin typeface="Courier New" panose="02070309020205020404" pitchFamily="49" charset="0"/>
                <a:cs typeface="Courier New" panose="02070309020205020404" pitchFamily="49" charset="0"/>
              </a:rPr>
              <a:t>application.AcquireTokenSilent</a:t>
            </a:r>
            <a:r>
              <a:rPr lang="en-US" sz="1200" dirty="0">
                <a:latin typeface="Courier New" panose="02070309020205020404" pitchFamily="49" charset="0"/>
                <a:cs typeface="Courier New" panose="02070309020205020404" pitchFamily="49" charset="0"/>
              </a:rPr>
              <a:t>(scopes, account).</a:t>
            </a:r>
            <a:r>
              <a:rPr lang="en-US" sz="1200" dirty="0" err="1">
                <a:latin typeface="Courier New" panose="02070309020205020404" pitchFamily="49" charset="0"/>
                <a:cs typeface="Courier New" panose="02070309020205020404" pitchFamily="49" charset="0"/>
              </a:rPr>
              <a:t>ExecuteAsync</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return </a:t>
            </a:r>
            <a:r>
              <a:rPr lang="en-US" sz="1200" dirty="0" err="1">
                <a:latin typeface="Courier New" panose="02070309020205020404" pitchFamily="49" charset="0"/>
                <a:cs typeface="Courier New" panose="02070309020205020404" pitchFamily="49" charset="0"/>
              </a:rPr>
              <a:t>authResult.AccessToken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public async Task&lt;</a:t>
            </a:r>
            <a:r>
              <a:rPr lang="en-US" sz="1200" dirty="0" err="1">
                <a:latin typeface="Courier New" panose="02070309020205020404" pitchFamily="49" charset="0"/>
                <a:cs typeface="Courier New" panose="02070309020205020404" pitchFamily="49" charset="0"/>
              </a:rPr>
              <a:t>ActionResult</a:t>
            </a:r>
            <a:r>
              <a:rPr lang="en-US" sz="1200" dirty="0">
                <a:latin typeface="Courier New" panose="02070309020205020404" pitchFamily="49" charset="0"/>
                <a:cs typeface="Courier New" panose="02070309020205020404" pitchFamily="49" charset="0"/>
              </a:rPr>
              <a:t>&gt; Index()</a:t>
            </a:r>
          </a:p>
          <a:p>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HttpClient</a:t>
            </a:r>
            <a:r>
              <a:rPr lang="en-US" sz="1200" dirty="0">
                <a:latin typeface="Courier New" panose="02070309020205020404" pitchFamily="49" charset="0"/>
                <a:cs typeface="Courier New" panose="02070309020205020404" pitchFamily="49" charset="0"/>
              </a:rPr>
              <a:t> client = new </a:t>
            </a:r>
            <a:r>
              <a:rPr lang="en-US" sz="1200" dirty="0" err="1">
                <a:latin typeface="Courier New" panose="02070309020205020404" pitchFamily="49" charset="0"/>
                <a:cs typeface="Courier New" panose="02070309020205020404" pitchFamily="49" charset="0"/>
              </a:rPr>
              <a:t>HttpClient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client.DefaultRequestHeaders.Authorization</a:t>
            </a:r>
            <a:r>
              <a:rPr lang="en-US" sz="1200" dirty="0">
                <a:latin typeface="Courier New" panose="02070309020205020404" pitchFamily="49" charset="0"/>
                <a:cs typeface="Courier New" panose="02070309020205020404" pitchFamily="49" charset="0"/>
              </a:rPr>
              <a:t> = new </a:t>
            </a:r>
            <a:r>
              <a:rPr lang="en-US" sz="1200" dirty="0" err="1">
                <a:latin typeface="Courier New" panose="02070309020205020404" pitchFamily="49" charset="0"/>
                <a:cs typeface="Courier New" panose="02070309020205020404" pitchFamily="49" charset="0"/>
              </a:rPr>
              <a:t>AuthenticationHeaderValue</a:t>
            </a:r>
            <a:r>
              <a:rPr lang="en-US" sz="1200" dirty="0">
                <a:latin typeface="Courier New" panose="02070309020205020404" pitchFamily="49" charset="0"/>
                <a:cs typeface="Courier New" panose="02070309020205020404" pitchFamily="49" charset="0"/>
              </a:rPr>
              <a:t>("Bearer", await </a:t>
            </a:r>
            <a:r>
              <a:rPr lang="en-US" sz="1200" dirty="0" err="1">
                <a:latin typeface="Courier New" panose="02070309020205020404" pitchFamily="49" charset="0"/>
                <a:cs typeface="Courier New" panose="02070309020205020404" pitchFamily="49" charset="0"/>
              </a:rPr>
              <a:t>GetTokenForUser</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string </a:t>
            </a:r>
            <a:r>
              <a:rPr lang="en-US" sz="1200" dirty="0" err="1">
                <a:latin typeface="Courier New" panose="02070309020205020404" pitchFamily="49" charset="0"/>
                <a:cs typeface="Courier New" panose="02070309020205020404" pitchFamily="49" charset="0"/>
              </a:rPr>
              <a:t>webApiEndpoint</a:t>
            </a:r>
            <a:r>
              <a:rPr lang="en-US" sz="1200" dirty="0">
                <a:latin typeface="Courier New" panose="02070309020205020404" pitchFamily="49" charset="0"/>
                <a:cs typeface="Courier New" panose="02070309020205020404" pitchFamily="49" charset="0"/>
              </a:rPr>
              <a:t> = "https://localhost:5050/</a:t>
            </a:r>
            <a:r>
              <a:rPr lang="en-US" sz="1200" dirty="0" err="1">
                <a:latin typeface="Courier New" panose="02070309020205020404" pitchFamily="49" charset="0"/>
                <a:cs typeface="Courier New" panose="02070309020205020404" pitchFamily="49" charset="0"/>
              </a:rPr>
              <a:t>api</a:t>
            </a:r>
            <a:r>
              <a:rPr lang="en-US" sz="1200" dirty="0">
                <a:latin typeface="Courier New" panose="02070309020205020404" pitchFamily="49" charset="0"/>
                <a:cs typeface="Courier New" panose="02070309020205020404" pitchFamily="49" charset="0"/>
              </a:rPr>
              <a:t>/Categories";</a:t>
            </a:r>
          </a:p>
          <a:p>
            <a:r>
              <a:rPr lang="en-US" sz="1200" dirty="0">
                <a:latin typeface="Courier New" panose="02070309020205020404" pitchFamily="49" charset="0"/>
                <a:cs typeface="Courier New" panose="02070309020205020404" pitchFamily="49" charset="0"/>
              </a:rPr>
              <a:t>  string json = await </a:t>
            </a:r>
            <a:r>
              <a:rPr lang="en-US" sz="1200" dirty="0" err="1">
                <a:latin typeface="Courier New" panose="02070309020205020404" pitchFamily="49" charset="0"/>
                <a:cs typeface="Courier New" panose="02070309020205020404" pitchFamily="49" charset="0"/>
              </a:rPr>
              <a:t>client.GetStringAsync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webApiEndpoint</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process result</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276596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1443</Words>
  <Application>Microsoft Macintosh PowerPoint</Application>
  <PresentationFormat>Custom</PresentationFormat>
  <Paragraphs>134</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Create Microsoft identity-secured web apps</vt:lpstr>
      <vt:lpstr>Configure web applications to call secured APIs</vt:lpstr>
      <vt:lpstr>Create, configure and load an instance of a confidential client</vt:lpstr>
      <vt:lpstr>Configure web app’s services to support user sign-in</vt:lpstr>
      <vt:lpstr>Acquiring tokens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2020-02-24T20:26:35Z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